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3" r:id="rId4"/>
    <p:sldId id="267" r:id="rId5"/>
    <p:sldId id="274" r:id="rId6"/>
    <p:sldId id="273" r:id="rId7"/>
    <p:sldId id="277" r:id="rId8"/>
    <p:sldId id="275" r:id="rId9"/>
    <p:sldId id="276" r:id="rId10"/>
    <p:sldId id="266" r:id="rId11"/>
    <p:sldId id="27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0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Local%20Settings\Temporary%20Internet%20Files\Content.IE5\QD31N11X\altitude%20march27%20v7_meeks%5b1%5d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sampogna\Local%20Settings\Temporary%20Internet%20Files\Content.Outlook\T3D657PM\temperatur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ASCEND! Flight 5, ANSR 54</a:t>
            </a:r>
          </a:p>
          <a:p>
            <a:pPr>
              <a:defRPr/>
            </a:pPr>
            <a:r>
              <a:rPr lang="en-US" sz="1600" dirty="0"/>
              <a:t>altitude</a:t>
            </a:r>
            <a:r>
              <a:rPr lang="en-US" sz="1600" baseline="0" dirty="0"/>
              <a:t> versus elapsed flight time</a:t>
            </a:r>
            <a:r>
              <a:rPr lang="en-US" sz="1600" dirty="0"/>
              <a:t> </a:t>
            </a:r>
          </a:p>
        </c:rich>
      </c:tx>
      <c:layout>
        <c:manualLayout>
          <c:xMode val="edge"/>
          <c:yMode val="edge"/>
          <c:x val="0.15982755445043054"/>
          <c:y val="2.456264977747347E-2"/>
        </c:manualLayout>
      </c:layout>
    </c:title>
    <c:plotArea>
      <c:layout>
        <c:manualLayout>
          <c:layoutTarget val="inner"/>
          <c:xMode val="edge"/>
          <c:yMode val="edge"/>
          <c:x val="0.16157690850141093"/>
          <c:y val="0.17650527282499268"/>
          <c:w val="0.75533678611029231"/>
          <c:h val="0.66349222251791162"/>
        </c:manualLayout>
      </c:layout>
      <c:scatterChart>
        <c:scatterStyle val="lineMarker"/>
        <c:ser>
          <c:idx val="0"/>
          <c:order val="0"/>
          <c:tx>
            <c:strRef>
              <c:f>ascend_flight_5_ansr_54_data!$E$2</c:f>
              <c:strCache>
                <c:ptCount val="1"/>
                <c:pt idx="0">
                  <c:v>altitude (km)</c:v>
                </c:pt>
              </c:strCache>
            </c:strRef>
          </c:tx>
          <c:spPr>
            <a:ln w="28575">
              <a:noFill/>
            </a:ln>
          </c:spPr>
          <c:xVal>
            <c:numRef>
              <c:f>ascend_flight_5_ansr_54_data!$B$3:$B$61</c:f>
              <c:numCache>
                <c:formatCode>0.0</c:formatCode>
                <c:ptCount val="59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18</c:v>
                </c:pt>
                <c:pt idx="12">
                  <c:v>20</c:v>
                </c:pt>
                <c:pt idx="13">
                  <c:v>23</c:v>
                </c:pt>
                <c:pt idx="14">
                  <c:v>24</c:v>
                </c:pt>
                <c:pt idx="15">
                  <c:v>27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35</c:v>
                </c:pt>
                <c:pt idx="20">
                  <c:v>37</c:v>
                </c:pt>
                <c:pt idx="21">
                  <c:v>40</c:v>
                </c:pt>
                <c:pt idx="22">
                  <c:v>44</c:v>
                </c:pt>
                <c:pt idx="23">
                  <c:v>48</c:v>
                </c:pt>
                <c:pt idx="24">
                  <c:v>53</c:v>
                </c:pt>
                <c:pt idx="25">
                  <c:v>58</c:v>
                </c:pt>
                <c:pt idx="26">
                  <c:v>62</c:v>
                </c:pt>
                <c:pt idx="27">
                  <c:v>68</c:v>
                </c:pt>
                <c:pt idx="28">
                  <c:v>71</c:v>
                </c:pt>
                <c:pt idx="29">
                  <c:v>72</c:v>
                </c:pt>
                <c:pt idx="30">
                  <c:v>72.5</c:v>
                </c:pt>
                <c:pt idx="31">
                  <c:v>73</c:v>
                </c:pt>
                <c:pt idx="32">
                  <c:v>73.5</c:v>
                </c:pt>
                <c:pt idx="33">
                  <c:v>75</c:v>
                </c:pt>
                <c:pt idx="34">
                  <c:v>75.5</c:v>
                </c:pt>
                <c:pt idx="35">
                  <c:v>76.5</c:v>
                </c:pt>
                <c:pt idx="36">
                  <c:v>77</c:v>
                </c:pt>
                <c:pt idx="37">
                  <c:v>78</c:v>
                </c:pt>
                <c:pt idx="38">
                  <c:v>79.5</c:v>
                </c:pt>
                <c:pt idx="39">
                  <c:v>80.5</c:v>
                </c:pt>
                <c:pt idx="40">
                  <c:v>81.5</c:v>
                </c:pt>
                <c:pt idx="41">
                  <c:v>82</c:v>
                </c:pt>
                <c:pt idx="42">
                  <c:v>83</c:v>
                </c:pt>
                <c:pt idx="43">
                  <c:v>85</c:v>
                </c:pt>
                <c:pt idx="44">
                  <c:v>87.5</c:v>
                </c:pt>
                <c:pt idx="45">
                  <c:v>88.5</c:v>
                </c:pt>
                <c:pt idx="46">
                  <c:v>89</c:v>
                </c:pt>
                <c:pt idx="47">
                  <c:v>89.5</c:v>
                </c:pt>
                <c:pt idx="48">
                  <c:v>90</c:v>
                </c:pt>
                <c:pt idx="49">
                  <c:v>91</c:v>
                </c:pt>
                <c:pt idx="50">
                  <c:v>92</c:v>
                </c:pt>
                <c:pt idx="51">
                  <c:v>93</c:v>
                </c:pt>
                <c:pt idx="52">
                  <c:v>94</c:v>
                </c:pt>
                <c:pt idx="53">
                  <c:v>95</c:v>
                </c:pt>
                <c:pt idx="54">
                  <c:v>96</c:v>
                </c:pt>
                <c:pt idx="55">
                  <c:v>97</c:v>
                </c:pt>
                <c:pt idx="56">
                  <c:v>98</c:v>
                </c:pt>
                <c:pt idx="57">
                  <c:v>101</c:v>
                </c:pt>
                <c:pt idx="58">
                  <c:v>109</c:v>
                </c:pt>
              </c:numCache>
            </c:numRef>
          </c:xVal>
          <c:yVal>
            <c:numRef>
              <c:f>ascend_flight_5_ansr_54_data!$E$3:$E$61</c:f>
              <c:numCache>
                <c:formatCode>0.00</c:formatCode>
                <c:ptCount val="59"/>
                <c:pt idx="0">
                  <c:v>0.46798780487804925</c:v>
                </c:pt>
                <c:pt idx="1">
                  <c:v>1.6164634146341459</c:v>
                </c:pt>
                <c:pt idx="2">
                  <c:v>2.3445121951219514</c:v>
                </c:pt>
                <c:pt idx="3">
                  <c:v>2.9326219512195126</c:v>
                </c:pt>
                <c:pt idx="4">
                  <c:v>3.1987804878048784</c:v>
                </c:pt>
                <c:pt idx="5">
                  <c:v>3.4079268292682929</c:v>
                </c:pt>
                <c:pt idx="6">
                  <c:v>4.2420731707317074</c:v>
                </c:pt>
                <c:pt idx="7">
                  <c:v>5.0402439024390331</c:v>
                </c:pt>
                <c:pt idx="8">
                  <c:v>5.7463414634146481</c:v>
                </c:pt>
                <c:pt idx="9">
                  <c:v>6.4445121951219519</c:v>
                </c:pt>
                <c:pt idx="10">
                  <c:v>7.3057926829268363</c:v>
                </c:pt>
                <c:pt idx="11">
                  <c:v>7.9539634146341589</c:v>
                </c:pt>
                <c:pt idx="12">
                  <c:v>8.8192073170731717</c:v>
                </c:pt>
                <c:pt idx="13">
                  <c:v>10.095731707317075</c:v>
                </c:pt>
                <c:pt idx="14">
                  <c:v>10.74390243902439</c:v>
                </c:pt>
                <c:pt idx="15">
                  <c:v>11.814024390243906</c:v>
                </c:pt>
                <c:pt idx="16">
                  <c:v>12.734146341463415</c:v>
                </c:pt>
                <c:pt idx="17">
                  <c:v>13.633536585365865</c:v>
                </c:pt>
                <c:pt idx="18">
                  <c:v>14.232621951219503</c:v>
                </c:pt>
                <c:pt idx="19">
                  <c:v>15.254878048780478</c:v>
                </c:pt>
                <c:pt idx="20">
                  <c:v>16.059146341463396</c:v>
                </c:pt>
                <c:pt idx="21">
                  <c:v>17.077439024390227</c:v>
                </c:pt>
                <c:pt idx="22">
                  <c:v>18.339634146341464</c:v>
                </c:pt>
                <c:pt idx="23">
                  <c:v>19.343902439024387</c:v>
                </c:pt>
                <c:pt idx="24">
                  <c:v>20.835365853658562</c:v>
                </c:pt>
                <c:pt idx="25">
                  <c:v>22.523780487804881</c:v>
                </c:pt>
                <c:pt idx="26">
                  <c:v>23.703048780487787</c:v>
                </c:pt>
                <c:pt idx="27">
                  <c:v>25.406402439024365</c:v>
                </c:pt>
                <c:pt idx="28">
                  <c:v>26.040548780487789</c:v>
                </c:pt>
                <c:pt idx="29">
                  <c:v>26.35670731707317</c:v>
                </c:pt>
                <c:pt idx="30">
                  <c:v>26.305792682926789</c:v>
                </c:pt>
                <c:pt idx="31">
                  <c:v>24.697256097560977</c:v>
                </c:pt>
                <c:pt idx="32">
                  <c:v>23.24085365853659</c:v>
                </c:pt>
                <c:pt idx="33">
                  <c:v>21.424390243902426</c:v>
                </c:pt>
                <c:pt idx="34">
                  <c:v>19.835060975609757</c:v>
                </c:pt>
                <c:pt idx="35">
                  <c:v>18.377743902439022</c:v>
                </c:pt>
                <c:pt idx="36">
                  <c:v>17.472560975609738</c:v>
                </c:pt>
                <c:pt idx="37">
                  <c:v>16.29420731707317</c:v>
                </c:pt>
                <c:pt idx="38">
                  <c:v>14.903963414634147</c:v>
                </c:pt>
                <c:pt idx="39">
                  <c:v>13.936585365853659</c:v>
                </c:pt>
                <c:pt idx="40">
                  <c:v>12.741158536585367</c:v>
                </c:pt>
                <c:pt idx="41">
                  <c:v>12.477134146341466</c:v>
                </c:pt>
                <c:pt idx="42">
                  <c:v>11.729878048780476</c:v>
                </c:pt>
                <c:pt idx="43">
                  <c:v>10.593597560975621</c:v>
                </c:pt>
                <c:pt idx="44">
                  <c:v>8.8634146341463662</c:v>
                </c:pt>
                <c:pt idx="45">
                  <c:v>8.2810975609756099</c:v>
                </c:pt>
                <c:pt idx="46">
                  <c:v>8.053963414634147</c:v>
                </c:pt>
                <c:pt idx="47">
                  <c:v>7.639024390243903</c:v>
                </c:pt>
                <c:pt idx="48">
                  <c:v>7.2439024390243913</c:v>
                </c:pt>
                <c:pt idx="49">
                  <c:v>6.885670731707318</c:v>
                </c:pt>
                <c:pt idx="50">
                  <c:v>6.3496951219512265</c:v>
                </c:pt>
                <c:pt idx="51">
                  <c:v>5.7024390243902454</c:v>
                </c:pt>
                <c:pt idx="52">
                  <c:v>5.2182926829268395</c:v>
                </c:pt>
                <c:pt idx="53">
                  <c:v>4.8881097560975615</c:v>
                </c:pt>
                <c:pt idx="54">
                  <c:v>4.4012195121951301</c:v>
                </c:pt>
                <c:pt idx="55">
                  <c:v>3.8570121951219507</c:v>
                </c:pt>
                <c:pt idx="56">
                  <c:v>3.4289634146341434</c:v>
                </c:pt>
                <c:pt idx="57">
                  <c:v>2.070426829268289</c:v>
                </c:pt>
                <c:pt idx="58">
                  <c:v>0.58018292682926742</c:v>
                </c:pt>
              </c:numCache>
            </c:numRef>
          </c:yVal>
        </c:ser>
        <c:axId val="52986240"/>
        <c:axId val="52987776"/>
      </c:scatterChart>
      <c:valAx>
        <c:axId val="52986240"/>
        <c:scaling>
          <c:orientation val="minMax"/>
        </c:scaling>
        <c:axPos val="b"/>
        <c:majorGridlines/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987776"/>
        <c:crosses val="autoZero"/>
        <c:crossBetween val="midCat"/>
        <c:majorUnit val="10"/>
      </c:valAx>
      <c:valAx>
        <c:axId val="52987776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52986240"/>
        <c:crosses val="autoZero"/>
        <c:crossBetween val="midCat"/>
        <c:majorUnit val="2.5"/>
      </c:valAx>
      <c:spPr>
        <a:solidFill>
          <a:srgbClr val="EEECE1">
            <a:alpha val="63000"/>
          </a:srgbClr>
        </a:solidFill>
      </c:spPr>
    </c:plotArea>
    <c:plotVisOnly val="1"/>
    <c:dispBlanksAs val="gap"/>
  </c:chart>
  <c:spPr>
    <a:solidFill>
      <a:srgbClr val="00B0F0">
        <a:alpha val="27000"/>
      </a:srgb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ASCEND!</a:t>
            </a:r>
            <a:r>
              <a:rPr lang="en-US" sz="1200" baseline="0" dirty="0"/>
              <a:t> Flight 5, ANSR 54</a:t>
            </a:r>
          </a:p>
          <a:p>
            <a:pPr>
              <a:defRPr/>
            </a:pPr>
            <a:r>
              <a:rPr lang="en-US" sz="1200" baseline="0" dirty="0"/>
              <a:t>external and internal payload temperatures versus time of day</a:t>
            </a:r>
            <a:endParaRPr lang="en-US" sz="1200" dirty="0"/>
          </a:p>
        </c:rich>
      </c:tx>
      <c:layout>
        <c:manualLayout>
          <c:xMode val="edge"/>
          <c:yMode val="edge"/>
          <c:x val="0.13781357477395351"/>
          <c:y val="2.6773774490309949E-2"/>
        </c:manualLayout>
      </c:layout>
    </c:title>
    <c:plotArea>
      <c:layout>
        <c:manualLayout>
          <c:layoutTarget val="inner"/>
          <c:xMode val="edge"/>
          <c:yMode val="edge"/>
          <c:x val="0.15947572732451235"/>
          <c:y val="0.16352760121852233"/>
          <c:w val="0.68761350508345553"/>
          <c:h val="0.6398435064038055"/>
        </c:manualLayout>
      </c:layout>
      <c:scatterChart>
        <c:scatterStyle val="lineMarker"/>
        <c:ser>
          <c:idx val="0"/>
          <c:order val="0"/>
          <c:tx>
            <c:strRef>
              <c:f>Launch_Day!$H$2</c:f>
              <c:strCache>
                <c:ptCount val="1"/>
                <c:pt idx="0">
                  <c:v>external
temperature</c:v>
                </c:pt>
              </c:strCache>
            </c:strRef>
          </c:tx>
          <c:spPr>
            <a:ln w="28575">
              <a:noFill/>
            </a:ln>
          </c:spPr>
          <c:xVal>
            <c:numRef>
              <c:f>Launch_Day!$C$3:$C$61</c:f>
              <c:numCache>
                <c:formatCode>h:mm:ss\ AM/PM</c:formatCode>
                <c:ptCount val="59"/>
                <c:pt idx="0">
                  <c:v>0.37464120370370368</c:v>
                </c:pt>
                <c:pt idx="1">
                  <c:v>0.37672453703703707</c:v>
                </c:pt>
                <c:pt idx="2">
                  <c:v>0.37811342592592595</c:v>
                </c:pt>
                <c:pt idx="3">
                  <c:v>0.37880787037037034</c:v>
                </c:pt>
                <c:pt idx="4">
                  <c:v>0.37950231481481483</c:v>
                </c:pt>
                <c:pt idx="5">
                  <c:v>0.37951388888888887</c:v>
                </c:pt>
                <c:pt idx="6">
                  <c:v>0.38019675925925928</c:v>
                </c:pt>
                <c:pt idx="7">
                  <c:v>0.38089120370370372</c:v>
                </c:pt>
                <c:pt idx="8">
                  <c:v>0.3822800925925926</c:v>
                </c:pt>
                <c:pt idx="9">
                  <c:v>0.38436342592592593</c:v>
                </c:pt>
                <c:pt idx="10">
                  <c:v>0.38575231481481481</c:v>
                </c:pt>
                <c:pt idx="11">
                  <c:v>0.3871412037037037</c:v>
                </c:pt>
                <c:pt idx="12">
                  <c:v>0.38853009259259258</c:v>
                </c:pt>
                <c:pt idx="13">
                  <c:v>0.39061342592592596</c:v>
                </c:pt>
                <c:pt idx="14">
                  <c:v>0.39130787037037035</c:v>
                </c:pt>
                <c:pt idx="15">
                  <c:v>0.39339120370370373</c:v>
                </c:pt>
                <c:pt idx="16">
                  <c:v>0.395474537037037</c:v>
                </c:pt>
                <c:pt idx="17">
                  <c:v>0.3961689814814815</c:v>
                </c:pt>
                <c:pt idx="18">
                  <c:v>0.39686342592592588</c:v>
                </c:pt>
                <c:pt idx="19">
                  <c:v>0.39894675925925926</c:v>
                </c:pt>
                <c:pt idx="20">
                  <c:v>0.40033564814814815</c:v>
                </c:pt>
                <c:pt idx="21">
                  <c:v>0.40241898148148153</c:v>
                </c:pt>
                <c:pt idx="22">
                  <c:v>0.4051967592592593</c:v>
                </c:pt>
                <c:pt idx="23">
                  <c:v>0.40797453703703707</c:v>
                </c:pt>
                <c:pt idx="24">
                  <c:v>0.41144675925925928</c:v>
                </c:pt>
                <c:pt idx="25">
                  <c:v>0.41491898148148149</c:v>
                </c:pt>
                <c:pt idx="26">
                  <c:v>0.41769675925925925</c:v>
                </c:pt>
                <c:pt idx="27">
                  <c:v>0.42186342592592596</c:v>
                </c:pt>
                <c:pt idx="28">
                  <c:v>0.42394675925925923</c:v>
                </c:pt>
                <c:pt idx="29">
                  <c:v>0.42464120370370373</c:v>
                </c:pt>
                <c:pt idx="30">
                  <c:v>0.42498842592592595</c:v>
                </c:pt>
                <c:pt idx="31">
                  <c:v>0.42533564814814812</c:v>
                </c:pt>
                <c:pt idx="32">
                  <c:v>0.42568287037037034</c:v>
                </c:pt>
                <c:pt idx="33">
                  <c:v>0.426724537037037</c:v>
                </c:pt>
                <c:pt idx="34">
                  <c:v>0.42707175925925928</c:v>
                </c:pt>
                <c:pt idx="35">
                  <c:v>0.42776620370370372</c:v>
                </c:pt>
                <c:pt idx="36">
                  <c:v>0.42811342592592588</c:v>
                </c:pt>
                <c:pt idx="37">
                  <c:v>0.42880787037037038</c:v>
                </c:pt>
                <c:pt idx="38">
                  <c:v>0.42984953703703704</c:v>
                </c:pt>
                <c:pt idx="39">
                  <c:v>0.43054398148148149</c:v>
                </c:pt>
                <c:pt idx="40">
                  <c:v>0.43123842592592593</c:v>
                </c:pt>
                <c:pt idx="41">
                  <c:v>0.43158564814814815</c:v>
                </c:pt>
                <c:pt idx="42">
                  <c:v>0.43228009259259265</c:v>
                </c:pt>
                <c:pt idx="43">
                  <c:v>0.43366898148148153</c:v>
                </c:pt>
                <c:pt idx="44">
                  <c:v>0.43540509259259258</c:v>
                </c:pt>
                <c:pt idx="45">
                  <c:v>0.43609953703703702</c:v>
                </c:pt>
                <c:pt idx="46">
                  <c:v>0.4364467592592593</c:v>
                </c:pt>
                <c:pt idx="47">
                  <c:v>0.43679398148148146</c:v>
                </c:pt>
                <c:pt idx="48">
                  <c:v>0.43714120370370368</c:v>
                </c:pt>
                <c:pt idx="49">
                  <c:v>0.43783564814814818</c:v>
                </c:pt>
                <c:pt idx="50">
                  <c:v>0.43853009259259257</c:v>
                </c:pt>
                <c:pt idx="51">
                  <c:v>0.43922453703703707</c:v>
                </c:pt>
                <c:pt idx="52">
                  <c:v>0.43991898148148145</c:v>
                </c:pt>
                <c:pt idx="53">
                  <c:v>0.44061342592592595</c:v>
                </c:pt>
                <c:pt idx="54">
                  <c:v>0.44130787037037034</c:v>
                </c:pt>
                <c:pt idx="55">
                  <c:v>0.44200231481481483</c:v>
                </c:pt>
                <c:pt idx="56">
                  <c:v>0.44269675925925928</c:v>
                </c:pt>
                <c:pt idx="57">
                  <c:v>0.4447800925925926</c:v>
                </c:pt>
                <c:pt idx="58">
                  <c:v>0.45033564814814814</c:v>
                </c:pt>
              </c:numCache>
            </c:numRef>
          </c:xVal>
          <c:yVal>
            <c:numRef>
              <c:f>Launch_Day!$H$3:$H$61</c:f>
              <c:numCache>
                <c:formatCode>0.00</c:formatCode>
                <c:ptCount val="59"/>
                <c:pt idx="0">
                  <c:v>23.327777777777776</c:v>
                </c:pt>
                <c:pt idx="1">
                  <c:v>14.625000000000002</c:v>
                </c:pt>
                <c:pt idx="2">
                  <c:v>9.6822222222222205</c:v>
                </c:pt>
                <c:pt idx="3">
                  <c:v>7.2927777777777791</c:v>
                </c:pt>
                <c:pt idx="4">
                  <c:v>4.9988888888888878</c:v>
                </c:pt>
                <c:pt idx="5">
                  <c:v>5.0238888888888882</c:v>
                </c:pt>
                <c:pt idx="6">
                  <c:v>3.8538888888888874</c:v>
                </c:pt>
                <c:pt idx="7">
                  <c:v>4.0111111111111102</c:v>
                </c:pt>
                <c:pt idx="8">
                  <c:v>0.66000000000000136</c:v>
                </c:pt>
                <c:pt idx="9">
                  <c:v>-7.2188888888888885</c:v>
                </c:pt>
                <c:pt idx="10">
                  <c:v>-12.084999999999999</c:v>
                </c:pt>
                <c:pt idx="11">
                  <c:v>-17.726111111111109</c:v>
                </c:pt>
                <c:pt idx="12">
                  <c:v>-22.318888888888889</c:v>
                </c:pt>
                <c:pt idx="13">
                  <c:v>-32.067777777777778</c:v>
                </c:pt>
                <c:pt idx="14">
                  <c:v>-35.098888888888887</c:v>
                </c:pt>
                <c:pt idx="15">
                  <c:v>-41.501666666666665</c:v>
                </c:pt>
                <c:pt idx="16">
                  <c:v>-45.143888888888888</c:v>
                </c:pt>
                <c:pt idx="17">
                  <c:v>-45.006666666666668</c:v>
                </c:pt>
                <c:pt idx="18">
                  <c:v>-43.303888888888892</c:v>
                </c:pt>
                <c:pt idx="19">
                  <c:v>-44.466666666666661</c:v>
                </c:pt>
                <c:pt idx="20">
                  <c:v>-42.084444444444451</c:v>
                </c:pt>
                <c:pt idx="21">
                  <c:v>-42.203888888888891</c:v>
                </c:pt>
                <c:pt idx="22">
                  <c:v>-43.177777777777777</c:v>
                </c:pt>
                <c:pt idx="23">
                  <c:v>-39.950555555555553</c:v>
                </c:pt>
                <c:pt idx="24">
                  <c:v>-35.705000000000005</c:v>
                </c:pt>
                <c:pt idx="25">
                  <c:v>-35.270555555555553</c:v>
                </c:pt>
                <c:pt idx="26">
                  <c:v>-29.99388888888889</c:v>
                </c:pt>
                <c:pt idx="27">
                  <c:v>-24.267777777777777</c:v>
                </c:pt>
                <c:pt idx="28">
                  <c:v>-21.37</c:v>
                </c:pt>
                <c:pt idx="29">
                  <c:v>-21.37</c:v>
                </c:pt>
                <c:pt idx="30">
                  <c:v>-20.308888888888887</c:v>
                </c:pt>
                <c:pt idx="31">
                  <c:v>-21.37</c:v>
                </c:pt>
                <c:pt idx="32">
                  <c:v>-28.021666666666665</c:v>
                </c:pt>
                <c:pt idx="33">
                  <c:v>-39.527777777777779</c:v>
                </c:pt>
                <c:pt idx="34">
                  <c:v>-41.966666666666661</c:v>
                </c:pt>
                <c:pt idx="35">
                  <c:v>-44.869444444444447</c:v>
                </c:pt>
                <c:pt idx="36">
                  <c:v>-46.72</c:v>
                </c:pt>
                <c:pt idx="37">
                  <c:v>-50.682777777777773</c:v>
                </c:pt>
                <c:pt idx="38">
                  <c:v>-52.212777777777781</c:v>
                </c:pt>
                <c:pt idx="39">
                  <c:v>-53.449999999999996</c:v>
                </c:pt>
                <c:pt idx="40">
                  <c:v>-52.413888888888884</c:v>
                </c:pt>
                <c:pt idx="41">
                  <c:v>-53.028888888888886</c:v>
                </c:pt>
                <c:pt idx="42">
                  <c:v>-56.715555555555554</c:v>
                </c:pt>
                <c:pt idx="43">
                  <c:v>-54.323888888888888</c:v>
                </c:pt>
                <c:pt idx="44">
                  <c:v>-43.177777777777777</c:v>
                </c:pt>
                <c:pt idx="45">
                  <c:v>-38.209999999999994</c:v>
                </c:pt>
                <c:pt idx="46">
                  <c:v>-35.792777777777772</c:v>
                </c:pt>
                <c:pt idx="47">
                  <c:v>-33.375</c:v>
                </c:pt>
                <c:pt idx="48">
                  <c:v>-30.972777777777779</c:v>
                </c:pt>
                <c:pt idx="49">
                  <c:v>-26.076666666666668</c:v>
                </c:pt>
                <c:pt idx="50">
                  <c:v>-22.217777777777776</c:v>
                </c:pt>
                <c:pt idx="51">
                  <c:v>-18.785555555555554</c:v>
                </c:pt>
                <c:pt idx="52">
                  <c:v>-15.143888888888888</c:v>
                </c:pt>
                <c:pt idx="53">
                  <c:v>-11.793888888888889</c:v>
                </c:pt>
                <c:pt idx="54">
                  <c:v>-8.4961111111111105</c:v>
                </c:pt>
                <c:pt idx="55">
                  <c:v>-4.317222222222223</c:v>
                </c:pt>
                <c:pt idx="56">
                  <c:v>-0.67499999999999993</c:v>
                </c:pt>
                <c:pt idx="57">
                  <c:v>0.88000000000000178</c:v>
                </c:pt>
                <c:pt idx="58">
                  <c:v>23.352222222222224</c:v>
                </c:pt>
              </c:numCache>
            </c:numRef>
          </c:yVal>
        </c:ser>
        <c:ser>
          <c:idx val="1"/>
          <c:order val="1"/>
          <c:tx>
            <c:strRef>
              <c:f>Launch_Day!$I$2</c:f>
              <c:strCache>
                <c:ptCount val="1"/>
                <c:pt idx="0">
                  <c:v>internal
temperature</c:v>
                </c:pt>
              </c:strCache>
            </c:strRef>
          </c:tx>
          <c:spPr>
            <a:ln w="28575">
              <a:noFill/>
            </a:ln>
          </c:spPr>
          <c:xVal>
            <c:numRef>
              <c:f>Launch_Day!$C$3:$C$61</c:f>
              <c:numCache>
                <c:formatCode>h:mm:ss\ AM/PM</c:formatCode>
                <c:ptCount val="59"/>
                <c:pt idx="0">
                  <c:v>0.37464120370370368</c:v>
                </c:pt>
                <c:pt idx="1">
                  <c:v>0.37672453703703707</c:v>
                </c:pt>
                <c:pt idx="2">
                  <c:v>0.37811342592592595</c:v>
                </c:pt>
                <c:pt idx="3">
                  <c:v>0.37880787037037034</c:v>
                </c:pt>
                <c:pt idx="4">
                  <c:v>0.37950231481481483</c:v>
                </c:pt>
                <c:pt idx="5">
                  <c:v>0.37951388888888887</c:v>
                </c:pt>
                <c:pt idx="6">
                  <c:v>0.38019675925925928</c:v>
                </c:pt>
                <c:pt idx="7">
                  <c:v>0.38089120370370372</c:v>
                </c:pt>
                <c:pt idx="8">
                  <c:v>0.3822800925925926</c:v>
                </c:pt>
                <c:pt idx="9">
                  <c:v>0.38436342592592593</c:v>
                </c:pt>
                <c:pt idx="10">
                  <c:v>0.38575231481481481</c:v>
                </c:pt>
                <c:pt idx="11">
                  <c:v>0.3871412037037037</c:v>
                </c:pt>
                <c:pt idx="12">
                  <c:v>0.38853009259259258</c:v>
                </c:pt>
                <c:pt idx="13">
                  <c:v>0.39061342592592596</c:v>
                </c:pt>
                <c:pt idx="14">
                  <c:v>0.39130787037037035</c:v>
                </c:pt>
                <c:pt idx="15">
                  <c:v>0.39339120370370373</c:v>
                </c:pt>
                <c:pt idx="16">
                  <c:v>0.395474537037037</c:v>
                </c:pt>
                <c:pt idx="17">
                  <c:v>0.3961689814814815</c:v>
                </c:pt>
                <c:pt idx="18">
                  <c:v>0.39686342592592588</c:v>
                </c:pt>
                <c:pt idx="19">
                  <c:v>0.39894675925925926</c:v>
                </c:pt>
                <c:pt idx="20">
                  <c:v>0.40033564814814815</c:v>
                </c:pt>
                <c:pt idx="21">
                  <c:v>0.40241898148148153</c:v>
                </c:pt>
                <c:pt idx="22">
                  <c:v>0.4051967592592593</c:v>
                </c:pt>
                <c:pt idx="23">
                  <c:v>0.40797453703703707</c:v>
                </c:pt>
                <c:pt idx="24">
                  <c:v>0.41144675925925928</c:v>
                </c:pt>
                <c:pt idx="25">
                  <c:v>0.41491898148148149</c:v>
                </c:pt>
                <c:pt idx="26">
                  <c:v>0.41769675925925925</c:v>
                </c:pt>
                <c:pt idx="27">
                  <c:v>0.42186342592592596</c:v>
                </c:pt>
                <c:pt idx="28">
                  <c:v>0.42394675925925923</c:v>
                </c:pt>
                <c:pt idx="29">
                  <c:v>0.42464120370370373</c:v>
                </c:pt>
                <c:pt idx="30">
                  <c:v>0.42498842592592595</c:v>
                </c:pt>
                <c:pt idx="31">
                  <c:v>0.42533564814814812</c:v>
                </c:pt>
                <c:pt idx="32">
                  <c:v>0.42568287037037034</c:v>
                </c:pt>
                <c:pt idx="33">
                  <c:v>0.426724537037037</c:v>
                </c:pt>
                <c:pt idx="34">
                  <c:v>0.42707175925925928</c:v>
                </c:pt>
                <c:pt idx="35">
                  <c:v>0.42776620370370372</c:v>
                </c:pt>
                <c:pt idx="36">
                  <c:v>0.42811342592592588</c:v>
                </c:pt>
                <c:pt idx="37">
                  <c:v>0.42880787037037038</c:v>
                </c:pt>
                <c:pt idx="38">
                  <c:v>0.42984953703703704</c:v>
                </c:pt>
                <c:pt idx="39">
                  <c:v>0.43054398148148149</c:v>
                </c:pt>
                <c:pt idx="40">
                  <c:v>0.43123842592592593</c:v>
                </c:pt>
                <c:pt idx="41">
                  <c:v>0.43158564814814815</c:v>
                </c:pt>
                <c:pt idx="42">
                  <c:v>0.43228009259259265</c:v>
                </c:pt>
                <c:pt idx="43">
                  <c:v>0.43366898148148153</c:v>
                </c:pt>
                <c:pt idx="44">
                  <c:v>0.43540509259259258</c:v>
                </c:pt>
                <c:pt idx="45">
                  <c:v>0.43609953703703702</c:v>
                </c:pt>
                <c:pt idx="46">
                  <c:v>0.4364467592592593</c:v>
                </c:pt>
                <c:pt idx="47">
                  <c:v>0.43679398148148146</c:v>
                </c:pt>
                <c:pt idx="48">
                  <c:v>0.43714120370370368</c:v>
                </c:pt>
                <c:pt idx="49">
                  <c:v>0.43783564814814818</c:v>
                </c:pt>
                <c:pt idx="50">
                  <c:v>0.43853009259259257</c:v>
                </c:pt>
                <c:pt idx="51">
                  <c:v>0.43922453703703707</c:v>
                </c:pt>
                <c:pt idx="52">
                  <c:v>0.43991898148148145</c:v>
                </c:pt>
                <c:pt idx="53">
                  <c:v>0.44061342592592595</c:v>
                </c:pt>
                <c:pt idx="54">
                  <c:v>0.44130787037037034</c:v>
                </c:pt>
                <c:pt idx="55">
                  <c:v>0.44200231481481483</c:v>
                </c:pt>
                <c:pt idx="56">
                  <c:v>0.44269675925925928</c:v>
                </c:pt>
                <c:pt idx="57">
                  <c:v>0.4447800925925926</c:v>
                </c:pt>
                <c:pt idx="58">
                  <c:v>0.45033564814814814</c:v>
                </c:pt>
              </c:numCache>
            </c:numRef>
          </c:xVal>
          <c:yVal>
            <c:numRef>
              <c:f>Launch_Day!$I$3:$I$61</c:f>
              <c:numCache>
                <c:formatCode>0.00</c:formatCode>
                <c:ptCount val="59"/>
                <c:pt idx="0">
                  <c:v>22.704999999999998</c:v>
                </c:pt>
                <c:pt idx="1">
                  <c:v>24.967777777777773</c:v>
                </c:pt>
                <c:pt idx="2">
                  <c:v>26.133888888888887</c:v>
                </c:pt>
                <c:pt idx="3">
                  <c:v>26.133888888888887</c:v>
                </c:pt>
                <c:pt idx="4">
                  <c:v>25.987222222222222</c:v>
                </c:pt>
                <c:pt idx="5">
                  <c:v>25.987222222222222</c:v>
                </c:pt>
                <c:pt idx="6">
                  <c:v>25.549999999999997</c:v>
                </c:pt>
                <c:pt idx="7">
                  <c:v>24.871111111111112</c:v>
                </c:pt>
                <c:pt idx="8">
                  <c:v>23.712777777777781</c:v>
                </c:pt>
                <c:pt idx="9">
                  <c:v>21.127222222222219</c:v>
                </c:pt>
                <c:pt idx="10">
                  <c:v>18.461111111111112</c:v>
                </c:pt>
                <c:pt idx="11">
                  <c:v>15.604999999999999</c:v>
                </c:pt>
                <c:pt idx="12">
                  <c:v>12.388888888888888</c:v>
                </c:pt>
                <c:pt idx="13">
                  <c:v>6.6872222222222213</c:v>
                </c:pt>
                <c:pt idx="14">
                  <c:v>4.6877777777777787</c:v>
                </c:pt>
                <c:pt idx="15">
                  <c:v>-1.468888888888888</c:v>
                </c:pt>
                <c:pt idx="16">
                  <c:v>-7.5422222222222226</c:v>
                </c:pt>
                <c:pt idx="17">
                  <c:v>-9.3372222222222234</c:v>
                </c:pt>
                <c:pt idx="18">
                  <c:v>-10.756111111111112</c:v>
                </c:pt>
                <c:pt idx="19">
                  <c:v>-13.81</c:v>
                </c:pt>
                <c:pt idx="20">
                  <c:v>-15.06388888888889</c:v>
                </c:pt>
                <c:pt idx="21">
                  <c:v>-16.242222222222221</c:v>
                </c:pt>
                <c:pt idx="22">
                  <c:v>-17.082222222222221</c:v>
                </c:pt>
                <c:pt idx="23">
                  <c:v>-17.20888888888889</c:v>
                </c:pt>
                <c:pt idx="24">
                  <c:v>-16.324999999999999</c:v>
                </c:pt>
                <c:pt idx="25">
                  <c:v>-14.08</c:v>
                </c:pt>
                <c:pt idx="26">
                  <c:v>-12.048888888888889</c:v>
                </c:pt>
                <c:pt idx="27">
                  <c:v>-6.4827777777777778</c:v>
                </c:pt>
                <c:pt idx="28">
                  <c:v>-3.8361111111111117</c:v>
                </c:pt>
                <c:pt idx="29">
                  <c:v>-2.887777777777778</c:v>
                </c:pt>
                <c:pt idx="30">
                  <c:v>-2.4200000000000008</c:v>
                </c:pt>
                <c:pt idx="31">
                  <c:v>-1.8988888888888884</c:v>
                </c:pt>
                <c:pt idx="32">
                  <c:v>-1.4411111111111117</c:v>
                </c:pt>
                <c:pt idx="33">
                  <c:v>-1.957222222222222</c:v>
                </c:pt>
                <c:pt idx="34">
                  <c:v>-2.8577777777777769</c:v>
                </c:pt>
                <c:pt idx="35">
                  <c:v>-5.2938888888888886</c:v>
                </c:pt>
                <c:pt idx="36">
                  <c:v>-6.8011111111111111</c:v>
                </c:pt>
                <c:pt idx="37">
                  <c:v>-10.127222222222221</c:v>
                </c:pt>
                <c:pt idx="38">
                  <c:v>-15.994999999999999</c:v>
                </c:pt>
                <c:pt idx="39">
                  <c:v>-19.376666666666665</c:v>
                </c:pt>
                <c:pt idx="40">
                  <c:v>-22.369999999999997</c:v>
                </c:pt>
                <c:pt idx="41">
                  <c:v>-23.726666666666667</c:v>
                </c:pt>
                <c:pt idx="42">
                  <c:v>-26.370555555555555</c:v>
                </c:pt>
                <c:pt idx="43">
                  <c:v>-30.830555555555556</c:v>
                </c:pt>
                <c:pt idx="44">
                  <c:v>-33.060555555555553</c:v>
                </c:pt>
                <c:pt idx="45">
                  <c:v>-33.060555555555553</c:v>
                </c:pt>
                <c:pt idx="46">
                  <c:v>-32.905000000000001</c:v>
                </c:pt>
                <c:pt idx="47">
                  <c:v>-32.368888888888883</c:v>
                </c:pt>
                <c:pt idx="48">
                  <c:v>-31.404999999999998</c:v>
                </c:pt>
                <c:pt idx="49">
                  <c:v>-29.789444444444442</c:v>
                </c:pt>
                <c:pt idx="50">
                  <c:v>-27.644999999999996</c:v>
                </c:pt>
                <c:pt idx="51">
                  <c:v>-25.38388888888889</c:v>
                </c:pt>
                <c:pt idx="52">
                  <c:v>-22.88388888888889</c:v>
                </c:pt>
                <c:pt idx="53">
                  <c:v>-20.213888888888889</c:v>
                </c:pt>
                <c:pt idx="54">
                  <c:v>-17.510000000000002</c:v>
                </c:pt>
                <c:pt idx="55">
                  <c:v>-14.313888888888888</c:v>
                </c:pt>
                <c:pt idx="56">
                  <c:v>-10.897777777777778</c:v>
                </c:pt>
                <c:pt idx="57">
                  <c:v>-3.8961111111111117</c:v>
                </c:pt>
                <c:pt idx="58">
                  <c:v>13.737777777777778</c:v>
                </c:pt>
              </c:numCache>
            </c:numRef>
          </c:yVal>
        </c:ser>
        <c:axId val="73034752"/>
        <c:axId val="74216576"/>
      </c:scatterChart>
      <c:valAx>
        <c:axId val="73034752"/>
        <c:scaling>
          <c:orientation val="minMax"/>
          <c:max val="0.45033570000000001"/>
          <c:min val="0.37464120000000001"/>
        </c:scaling>
        <c:axPos val="b"/>
        <c:majorGridlines/>
        <c:numFmt formatCode="[$-409]h:mm\ AM/PM;@" sourceLinked="0"/>
        <c:tickLblPos val="nextTo"/>
        <c:txPr>
          <a:bodyPr/>
          <a:lstStyle/>
          <a:p>
            <a:pPr>
              <a:defRPr sz="1100" baseline="0">
                <a:latin typeface="Arial" pitchFamily="34" charset="0"/>
              </a:defRPr>
            </a:pPr>
            <a:endParaRPr lang="en-US"/>
          </a:p>
        </c:txPr>
        <c:crossAx val="74216576"/>
        <c:crossesAt val="-70"/>
        <c:crossBetween val="midCat"/>
        <c:majorUnit val="1.5138900000000002E-2"/>
      </c:valAx>
      <c:valAx>
        <c:axId val="7421657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73034752"/>
        <c:crossesAt val="0.37464120000000001"/>
        <c:crossBetween val="midCat"/>
      </c:valAx>
      <c:spPr>
        <a:solidFill>
          <a:schemeClr val="accent1">
            <a:lumMod val="20000"/>
            <a:lumOff val="80000"/>
            <a:alpha val="63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001819908981315"/>
          <c:y val="0.55853861640788982"/>
          <c:w val="0.12147130338592199"/>
          <c:h val="0.15061020986834497"/>
        </c:manualLayout>
      </c:layout>
    </c:legend>
    <c:plotVisOnly val="1"/>
  </c:chart>
  <c:spPr>
    <a:solidFill>
      <a:srgbClr val="00B0F0">
        <a:alpha val="27000"/>
      </a:srgbClr>
    </a:solidFill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0.36265</cdr:x>
      <cdr:y>0.91354</cdr:y>
    </cdr:from>
    <cdr:to>
      <cdr:x>0.70024</cdr:x>
      <cdr:y>0.97912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3757" y="4376822"/>
          <a:ext cx="2405259" cy="314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Arial" pitchFamily="34" charset="0"/>
              <a:cs typeface="Arial" pitchFamily="34" charset="0"/>
            </a:rPr>
            <a:t>elapsed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 flight time in minutes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0.0211</cdr:x>
      <cdr:y>0.30063</cdr:y>
    </cdr:from>
    <cdr:to>
      <cdr:x>0.09219</cdr:x>
      <cdr:y>0.69311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607" y="1371601"/>
          <a:ext cx="433367" cy="179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Arial" pitchFamily="34" charset="0"/>
              <a:cs typeface="Arial" pitchFamily="34" charset="0"/>
            </a:rPr>
            <a:t>altitude in kilometers</a:t>
          </a:r>
        </a:p>
      </cdr:txBody>
    </cdr:sp>
  </cdr:relSizeAnchor>
  <cdr:relSizeAnchor xmlns:cdr="http://schemas.openxmlformats.org/drawingml/2006/chartDrawing">
    <cdr:from>
      <cdr:x>0.66667</cdr:x>
      <cdr:y>0.28261</cdr:y>
    </cdr:from>
    <cdr:to>
      <cdr:x>1</cdr:x>
      <cdr:y>0.34783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990600"/>
          <a:ext cx="1295400" cy="2286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Area for discussion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0.66667</cdr:x>
      <cdr:y>0.36957</cdr:y>
    </cdr:from>
    <cdr:to>
      <cdr:x>0.78431</cdr:x>
      <cdr:y>0.47826</cdr:y>
    </cdr:to>
    <cdr:sp macro="" textlink="">
      <cdr:nvSpPr>
        <cdr:cNvPr id="6" name="Left-Up Arrow 5"/>
        <cdr:cNvSpPr/>
      </cdr:nvSpPr>
      <cdr:spPr>
        <a:xfrm xmlns:a="http://schemas.openxmlformats.org/drawingml/2006/main">
          <a:off x="2590800" y="1295400"/>
          <a:ext cx="457200" cy="381000"/>
        </a:xfrm>
        <a:prstGeom xmlns:a="http://schemas.openxmlformats.org/drawingml/2006/main" prst="lef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0.01454</cdr:x>
      <cdr:y>0.21888</cdr:y>
    </cdr:from>
    <cdr:to>
      <cdr:x>0.06454</cdr:x>
      <cdr:y>0.81928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380" y="1038225"/>
          <a:ext cx="365760" cy="2847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400" baseline="0" dirty="0">
              <a:latin typeface="Arial" pitchFamily="34" charset="0"/>
              <a:cs typeface="Arial" pitchFamily="34" charset="0"/>
            </a:rPr>
            <a:t>temperature in degrees Centigrade</a:t>
          </a:r>
        </a:p>
      </cdr:txBody>
    </cdr:sp>
  </cdr:relSizeAnchor>
  <cdr:relSizeAnchor xmlns:cdr="http://schemas.openxmlformats.org/drawingml/2006/chartDrawing">
    <cdr:from>
      <cdr:x>0.42057</cdr:x>
      <cdr:y>0.91365</cdr:y>
    </cdr:from>
    <cdr:to>
      <cdr:x>0.56641</cdr:x>
      <cdr:y>0.98795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76576" y="4333874"/>
          <a:ext cx="1066801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itchFamily="34" charset="0"/>
              <a:cs typeface="Arial" pitchFamily="34" charset="0"/>
            </a:rPr>
            <a:t>time of day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B842A-B522-4F48-A901-80AD9C03040A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B14D8E-3880-4520-B538-EAF652F2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7CC260-204D-473C-9201-F79873647490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91BB2-A739-4BAD-B85E-5B94042B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You’ll need to know the altitude and time for each of these </a:t>
            </a:r>
            <a:r>
              <a:rPr lang="en-US" dirty="0" err="1" smtClean="0"/>
              <a:t>pics</a:t>
            </a:r>
            <a:r>
              <a:rPr lang="en-US" smtClean="0"/>
              <a:t>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1BB2-A739-4BAD-B85E-5B94042B2B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261F-5905-49D0-B300-DA1F4E8808FA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7B0C-19A6-4104-AB5D-87AD57969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46B8-C750-4534-939E-82123EE9A46B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F9CA-897C-4036-8220-787685D4C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4581-FE1A-477B-8656-1DCBE59E1B43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F68C-7B56-4380-AE84-347CEFAC3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E55C-D210-4D8A-A223-0437BD7E9ECB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C1A1-4577-4AF9-846D-37904D3C8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7FC1-ADBB-46CB-9AD0-46F3D03FD591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1C2-3946-450D-B952-1F7746503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2302-8971-44D0-96D8-BDED44F59201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F770-0143-4F7F-8E80-0069DF957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F00-559E-43F5-B6FA-DE51264E1B16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BE63-FC96-4C56-ADFE-A3D08B602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F5A2-0FD0-4C99-9264-1937A7543164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DC-D03A-4FD4-A4E6-6BFA8D1C5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C026-168A-4D3C-843D-BBD255E350A9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AE7B-F802-40AB-B40C-554C53FA2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6C6B-FD64-4692-B075-4267CE9C5118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18B6-F73A-4625-ACA4-F1B1E7F8E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798-5A4F-4DDD-BC95-8A9D821B980B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3414-9C03-4680-AF64-15B55E7C2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E996F5-A783-41BD-9656-3836EF7CA87A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C07609-A699-4242-BC39-C8AE6EAB3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G:\ascend%20%20Spring%202010\videos\Chaos1h26m6s-1h2715s.wmv" TargetMode="External"/><Relationship Id="rId7" Type="http://schemas.openxmlformats.org/officeDocument/2006/relationships/image" Target="../media/image9.png"/><Relationship Id="rId2" Type="http://schemas.openxmlformats.org/officeDocument/2006/relationships/video" Target="file:///G:\ascend%20%20Spring%202010\videos\Burst1h17m6s-1h17m36.wmv" TargetMode="External"/><Relationship Id="rId1" Type="http://schemas.openxmlformats.org/officeDocument/2006/relationships/video" Target="file:///G:\ascend%20%20Spring%202010\chris%20pics\AscendVidClips\AscendVidClips\17m-17m30s.wm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2819400"/>
          </a:xfrm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Pima Community College ASCEND Flight: Spring 2010 </a:t>
            </a:r>
            <a:br>
              <a:rPr lang="en-US" dirty="0" smtClean="0"/>
            </a:br>
            <a:r>
              <a:rPr lang="en-US" u="sng" dirty="0" smtClean="0"/>
              <a:t>A post-mortem!!!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C0D59-8F86-41D2-9438-96608A093950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7B0C-19A6-4104-AB5D-87AD579690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105400"/>
            <a:ext cx="990600" cy="13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5181600"/>
            <a:ext cx="1413933" cy="1143000"/>
          </a:xfrm>
          <a:prstGeom prst="rect">
            <a:avLst/>
          </a:prstGeom>
        </p:spPr>
      </p:pic>
      <p:pic>
        <p:nvPicPr>
          <p:cNvPr id="8" name="Picture 7" descr="HASP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105400"/>
            <a:ext cx="1190625" cy="1200150"/>
          </a:xfrm>
          <a:prstGeom prst="rect">
            <a:avLst/>
          </a:prstGeom>
        </p:spPr>
      </p:pic>
      <p:pic>
        <p:nvPicPr>
          <p:cNvPr id="10" name="Picture 9" descr="PCC Logo 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181600"/>
            <a:ext cx="1116874" cy="1136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We would like to thank the following people and organizations for their help with our first payload design and balloon launch:</a:t>
            </a:r>
          </a:p>
          <a:p>
            <a:pPr lvl="1"/>
            <a:r>
              <a:rPr lang="en-US" dirty="0" smtClean="0"/>
              <a:t>Amy Gladwin</a:t>
            </a:r>
          </a:p>
          <a:p>
            <a:pPr lvl="1"/>
            <a:r>
              <a:rPr lang="en-US" dirty="0" smtClean="0"/>
              <a:t>Peter Kozak</a:t>
            </a:r>
          </a:p>
          <a:p>
            <a:pPr lvl="1"/>
            <a:r>
              <a:rPr lang="en-US" dirty="0" smtClean="0"/>
              <a:t>Stacy Harrison</a:t>
            </a:r>
          </a:p>
          <a:p>
            <a:pPr lvl="1"/>
            <a:r>
              <a:rPr lang="en-US" dirty="0" smtClean="0"/>
              <a:t>ASCEND</a:t>
            </a:r>
          </a:p>
          <a:p>
            <a:pPr lvl="1"/>
            <a:r>
              <a:rPr lang="en-US" dirty="0" smtClean="0"/>
              <a:t>Arizona Space Grant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91542-0883-4059-8AA5-723341346099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1C1A1-4577-4AF9-846D-37904D3C8CE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PCC Payload  Spring 2010</a:t>
            </a:r>
          </a:p>
        </p:txBody>
      </p:sp>
      <p:pic>
        <p:nvPicPr>
          <p:cNvPr id="11267" name="Picture 2" descr="IMG00006-20100312-15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IMG00007-20100312-15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IMG00009-20100312-15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3655A-C03E-4D81-B4EF-D2130C5D52BB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Payload Mission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the first payload design for 4 new team members.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Our goal was to build a basic payload that would be capable of taking full motion video of the entire flight.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Additional instrumentation on-board is a HOBO Micro Station Logger with temperature and pressure sensors.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have built a resistance heater to aid in keeping the camera warm**.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** </a:t>
            </a:r>
            <a:r>
              <a:rPr lang="en-US" sz="1600" dirty="0" smtClean="0">
                <a:solidFill>
                  <a:srgbClr val="FF0000"/>
                </a:solidFill>
              </a:rPr>
              <a:t>an earlier flight by another experimenter was successfully done without heating!!!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3B8F2-EB23-4C24-83BB-E9D95C57218F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1C1A1-4577-4AF9-846D-37904D3C8CE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Flight Results</a:t>
            </a:r>
            <a:endParaRPr lang="en-US" dirty="0" smtClean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2000" y="2209800"/>
            <a:ext cx="7391400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Flip-Video camera was a success. Complete flight was recorded.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Temperature data successfully recorded.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Pressure sensor failed.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Payload suffered damage immediately </a:t>
            </a:r>
            <a:r>
              <a:rPr lang="en-US" sz="2400" smtClean="0"/>
              <a:t>after burst.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57C95-4C12-4E9D-8316-E8E2BC63C455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0023B14TK_01__SX350_SCLZZZZZZZ_V217508442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U2120W_02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07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2286000" y="533400"/>
            <a:ext cx="49530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Flip Video Recorder  120 min. Ultra HD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2971800" y="1225550"/>
            <a:ext cx="2819400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i="1" dirty="0" smtClean="0"/>
              <a:t>Weight</a:t>
            </a:r>
            <a:r>
              <a:rPr lang="en-US" i="1" dirty="0"/>
              <a:t>:</a:t>
            </a:r>
            <a:r>
              <a:rPr lang="en-US" dirty="0"/>
              <a:t> 149 gm.</a:t>
            </a:r>
            <a:endParaRPr lang="en-US" i="1" dirty="0"/>
          </a:p>
          <a:p>
            <a:pPr>
              <a:buFont typeface="Arial" charset="0"/>
              <a:buChar char="•"/>
            </a:pPr>
            <a:r>
              <a:rPr lang="en-US" i="1" dirty="0"/>
              <a:t>Resolution: </a:t>
            </a:r>
            <a:r>
              <a:rPr lang="en-US" dirty="0"/>
              <a:t>1280 x 720 p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Frame Rate: </a:t>
            </a:r>
            <a:r>
              <a:rPr lang="en-US" dirty="0"/>
              <a:t>30 fps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Video </a:t>
            </a:r>
            <a:r>
              <a:rPr lang="en-US" i="1" dirty="0" smtClean="0"/>
              <a:t>Bit rate: </a:t>
            </a:r>
            <a:r>
              <a:rPr lang="en-US" dirty="0"/>
              <a:t>9.0 Mbps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File Format: </a:t>
            </a:r>
            <a:r>
              <a:rPr lang="en-US" dirty="0"/>
              <a:t>Saves as MP4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Run Time: </a:t>
            </a:r>
            <a:r>
              <a:rPr lang="en-US" dirty="0"/>
              <a:t>2 hr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Internal Memory: </a:t>
            </a:r>
            <a:r>
              <a:rPr lang="en-US" dirty="0"/>
              <a:t>8GB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Zoom: </a:t>
            </a:r>
            <a:r>
              <a:rPr lang="en-US" dirty="0"/>
              <a:t>2x digital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Battery Life: </a:t>
            </a:r>
            <a:r>
              <a:rPr lang="en-US" dirty="0"/>
              <a:t>up to 6.5 hr (with AA Lithium)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3B794-DD76-4FD5-B9EA-DBB973DF2FA9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AE7B-F802-40AB-B40C-554C53FA23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u="sng" dirty="0" smtClean="0"/>
              <a:t>Flight Data</a:t>
            </a:r>
            <a:endParaRPr lang="en-US" u="sng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129540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1971-BA9F-486E-BF8B-3558BD0EC7D7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572000" y="1295400"/>
          <a:ext cx="4572000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39762"/>
          </a:xfrm>
        </p:spPr>
        <p:txBody>
          <a:bodyPr/>
          <a:lstStyle/>
          <a:p>
            <a:r>
              <a:rPr lang="en-US" u="sng" dirty="0" smtClean="0"/>
              <a:t>Video Clips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Burst (~ 86,000 ft.)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Chaos after burst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After Take off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anding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CEFF8-3AE0-42A6-ADBE-AE375366C6B1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  <p:pic>
        <p:nvPicPr>
          <p:cNvPr id="15" name="17m-17m30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" y="1143000"/>
            <a:ext cx="2844800" cy="2133600"/>
          </a:xfrm>
          <a:prstGeom prst="rect">
            <a:avLst/>
          </a:prstGeom>
        </p:spPr>
      </p:pic>
      <p:pic>
        <p:nvPicPr>
          <p:cNvPr id="17" name="Burst1h17m6s-1h17m36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257800" y="1143000"/>
            <a:ext cx="3048000" cy="2133600"/>
          </a:xfrm>
          <a:prstGeom prst="rect">
            <a:avLst/>
          </a:prstGeom>
        </p:spPr>
      </p:pic>
      <p:pic>
        <p:nvPicPr>
          <p:cNvPr id="18" name="Chaos1h26m6s-1h2715s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914400" y="37338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smtClean="0"/>
              <a:t>Photographs from Flight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066800"/>
          <a:ext cx="6238875" cy="485775"/>
        </p:xfrm>
        <a:graphic>
          <a:graphicData uri="http://schemas.openxmlformats.org/presentationml/2006/ole">
            <p:oleObj spid="_x0000_s1026" name="Package" r:id="rId4" imgW="6238800" imgH="485640" progId="Package">
              <p:embed/>
            </p:oleObj>
          </a:graphicData>
        </a:graphic>
      </p:graphicFrame>
      <p:pic>
        <p:nvPicPr>
          <p:cNvPr id="5" name="Picture 4" descr="1_22_29_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828800"/>
            <a:ext cx="2286000" cy="1716813"/>
          </a:xfrm>
          <a:prstGeom prst="rect">
            <a:avLst/>
          </a:prstGeom>
        </p:spPr>
      </p:pic>
      <p:pic>
        <p:nvPicPr>
          <p:cNvPr id="6" name="Picture 5" descr="1_23_47_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1" y="1828800"/>
            <a:ext cx="1981200" cy="1676400"/>
          </a:xfrm>
          <a:prstGeom prst="rect">
            <a:avLst/>
          </a:prstGeom>
        </p:spPr>
      </p:pic>
      <p:pic>
        <p:nvPicPr>
          <p:cNvPr id="7" name="Picture 6" descr="1_23_50_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1828800"/>
            <a:ext cx="1981200" cy="1659587"/>
          </a:xfrm>
          <a:prstGeom prst="rect">
            <a:avLst/>
          </a:prstGeom>
        </p:spPr>
      </p:pic>
      <p:pic>
        <p:nvPicPr>
          <p:cNvPr id="8" name="Picture 7" descr="1_23_54_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1828800"/>
            <a:ext cx="2057400" cy="1614488"/>
          </a:xfrm>
          <a:prstGeom prst="rect">
            <a:avLst/>
          </a:prstGeom>
        </p:spPr>
      </p:pic>
      <p:pic>
        <p:nvPicPr>
          <p:cNvPr id="9" name="Picture 8" descr="1_24_00_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3886200"/>
            <a:ext cx="2133600" cy="1828800"/>
          </a:xfrm>
          <a:prstGeom prst="rect">
            <a:avLst/>
          </a:prstGeom>
        </p:spPr>
      </p:pic>
      <p:pic>
        <p:nvPicPr>
          <p:cNvPr id="10" name="Picture 9" descr="1_24_01_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5200" y="3886200"/>
            <a:ext cx="2124075" cy="1828801"/>
          </a:xfrm>
          <a:prstGeom prst="rect">
            <a:avLst/>
          </a:prstGeom>
        </p:spPr>
      </p:pic>
      <p:pic>
        <p:nvPicPr>
          <p:cNvPr id="11" name="Picture 10" descr="1_24_24_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3886200"/>
            <a:ext cx="2209800" cy="18288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DC16B-B2A9-417C-973B-A059B82CD77B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 smtClean="0"/>
              <a:t>Payload Damage</a:t>
            </a:r>
            <a:endParaRPr lang="en-US" u="sng" dirty="0"/>
          </a:p>
        </p:txBody>
      </p:sp>
      <p:pic>
        <p:nvPicPr>
          <p:cNvPr id="3" name="Picture 2" descr="P409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3733800" cy="2457450"/>
          </a:xfrm>
          <a:prstGeom prst="rect">
            <a:avLst/>
          </a:prstGeom>
        </p:spPr>
      </p:pic>
      <p:pic>
        <p:nvPicPr>
          <p:cNvPr id="4" name="Picture 3" descr="P409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3352800" cy="2286000"/>
          </a:xfrm>
          <a:prstGeom prst="rect">
            <a:avLst/>
          </a:prstGeom>
        </p:spPr>
      </p:pic>
      <p:pic>
        <p:nvPicPr>
          <p:cNvPr id="5" name="Picture 4" descr="The aftermath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295400"/>
            <a:ext cx="3733800" cy="2514600"/>
          </a:xfrm>
          <a:prstGeom prst="rect">
            <a:avLst/>
          </a:prstGeom>
        </p:spPr>
      </p:pic>
      <p:pic>
        <p:nvPicPr>
          <p:cNvPr id="6" name="Picture 5" descr="The aftermath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295400"/>
            <a:ext cx="3200400" cy="2514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5B8BE-9AAD-40D0-A7F3-C15DC3F7258F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We’re still not sure what caused the lamp rod to be pulled out of its mount.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Previous payloads using the same lamp rod mounting scheme did </a:t>
            </a:r>
            <a:r>
              <a:rPr lang="en-US" sz="2800" u="sng" dirty="0" smtClean="0"/>
              <a:t>NOT</a:t>
            </a:r>
            <a:r>
              <a:rPr lang="en-US" sz="2800" dirty="0" smtClean="0"/>
              <a:t> fail!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camera and it’s mount remained intact!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Further review of the video may give us a clue when coupled with altitude data, terminal velocity calculations and force calculations.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507A8-178B-4E1C-9162-3D2588176B5F}" type="datetime1">
              <a:rPr lang="en-US" smtClean="0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B6BDC-D03A-4FD4-A4E6-6BFA8D1C57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PCC Spring 2010 Symposium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428</Words>
  <Application>Microsoft Office PowerPoint</Application>
  <PresentationFormat>On-screen Show (4:3)</PresentationFormat>
  <Paragraphs>88</Paragraphs>
  <Slides>11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Pima Community College ASCEND Flight: Spring 2010  A post-mortem!!!</vt:lpstr>
      <vt:lpstr>Payload Mission</vt:lpstr>
      <vt:lpstr>Flight Results</vt:lpstr>
      <vt:lpstr>Slide 4</vt:lpstr>
      <vt:lpstr>Flight Data</vt:lpstr>
      <vt:lpstr>Video Clips</vt:lpstr>
      <vt:lpstr>Photographs from Flight</vt:lpstr>
      <vt:lpstr>Payload Damage</vt:lpstr>
      <vt:lpstr>Conclusions</vt:lpstr>
      <vt:lpstr>Acknowledgements</vt:lpstr>
      <vt:lpstr>PCC Payload  Spring 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Pima Community College Team</dc:title>
  <dc:creator/>
  <cp:lastModifiedBy>msampogna</cp:lastModifiedBy>
  <cp:revision>75</cp:revision>
  <dcterms:created xsi:type="dcterms:W3CDTF">2006-08-16T00:00:00Z</dcterms:created>
  <dcterms:modified xsi:type="dcterms:W3CDTF">2010-04-13T00:02:21Z</dcterms:modified>
</cp:coreProperties>
</file>